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0" r:id="rId4"/>
    <p:sldId id="273" r:id="rId5"/>
    <p:sldId id="268" r:id="rId6"/>
    <p:sldId id="269" r:id="rId7"/>
    <p:sldId id="270" r:id="rId8"/>
    <p:sldId id="274" r:id="rId9"/>
    <p:sldId id="275" r:id="rId10"/>
    <p:sldId id="276" r:id="rId11"/>
    <p:sldId id="277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0" d="100"/>
          <a:sy n="110" d="100"/>
        </p:scale>
        <p:origin x="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21978-7AB2-D644-A1FF-AF545A1745C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11/10/2014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Вводный учебный курс </a:t>
            </a:r>
            <a:br>
              <a:rPr lang="ru-RU" dirty="0" smtClean="0"/>
            </a:br>
            <a:r>
              <a:rPr lang="ru-RU" dirty="0" smtClean="0"/>
              <a:t>для судей и прокуроров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Сессия </a:t>
            </a:r>
            <a:r>
              <a:rPr lang="en-US" dirty="0" smtClean="0"/>
              <a:t>1.3.1</a:t>
            </a:r>
          </a:p>
          <a:p>
            <a:r>
              <a:rPr lang="ru-RU" dirty="0" smtClean="0"/>
              <a:t>Обзор по дням</a:t>
            </a:r>
            <a:endParaRPr lang="en-US" dirty="0"/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>
          <a:xfrm>
            <a:off x="457200" y="816274"/>
            <a:ext cx="8229600" cy="7540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a typeface="ＭＳ Ｐゴシック" charset="0"/>
                <a:cs typeface="ＭＳ Ｐゴシック" charset="0"/>
              </a:rPr>
              <a:t>Сессия </a:t>
            </a:r>
            <a:r>
              <a:rPr lang="en-US" sz="3600" b="1" dirty="0" smtClean="0">
                <a:ea typeface="ＭＳ Ｐゴシック" charset="0"/>
                <a:cs typeface="ＭＳ Ｐゴシック" charset="0"/>
              </a:rPr>
              <a:t>1.2.4 </a:t>
            </a:r>
            <a:r>
              <a:rPr lang="ru-RU" sz="3600" b="1" dirty="0" smtClean="0">
                <a:ea typeface="ＭＳ Ｐゴシック" charset="0"/>
                <a:cs typeface="ＭＳ Ｐゴシック" charset="0"/>
              </a:rPr>
              <a:t>Следственные меры </a:t>
            </a:r>
            <a:br>
              <a:rPr lang="ru-RU" sz="3600" b="1" dirty="0" smtClean="0">
                <a:ea typeface="ＭＳ Ｐゴシック" charset="0"/>
                <a:cs typeface="ＭＳ Ｐゴシック" charset="0"/>
              </a:rPr>
            </a:br>
            <a:r>
              <a:rPr lang="ru-RU" sz="3600" b="1" dirty="0" smtClean="0">
                <a:ea typeface="ＭＳ Ｐゴシック" charset="0"/>
                <a:cs typeface="ＭＳ Ｐゴシック" charset="0"/>
              </a:rPr>
              <a:t>в национальном законодательстве – повестка дня</a:t>
            </a:r>
            <a:endParaRPr lang="en-US" sz="36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83077" y="2527914"/>
            <a:ext cx="8513763" cy="332001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endParaRPr lang="en-US" sz="2800" b="1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Часть один – Процессуальные положения Будапештской конвенции</a:t>
            </a:r>
            <a:endParaRPr lang="en-US" sz="2600" b="1" dirty="0" smtClean="0"/>
          </a:p>
          <a:p>
            <a:pPr>
              <a:lnSpc>
                <a:spcPct val="90000"/>
              </a:lnSpc>
            </a:pPr>
            <a:endParaRPr lang="en-US" sz="2800" b="1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Часть два – Процессуальные положения национального законодательства</a:t>
            </a:r>
            <a:endParaRPr lang="en-US" sz="2800" b="1" dirty="0" smtClean="0"/>
          </a:p>
          <a:p>
            <a:pPr>
              <a:lnSpc>
                <a:spcPct val="90000"/>
              </a:lnSpc>
            </a:pPr>
            <a:endParaRPr lang="en-US" sz="2800" b="1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Часть три - Резюме</a:t>
            </a:r>
            <a:endParaRPr lang="en-US" sz="2800" b="1" dirty="0" smtClean="0"/>
          </a:p>
          <a:p>
            <a:pPr lvl="2">
              <a:lnSpc>
                <a:spcPct val="90000"/>
              </a:lnSpc>
            </a:pPr>
            <a:endParaRPr lang="en-US" sz="2000" b="1" dirty="0" smtClean="0"/>
          </a:p>
          <a:p>
            <a:pPr lvl="2">
              <a:lnSpc>
                <a:spcPct val="90000"/>
              </a:lnSpc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31192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457200" y="457590"/>
            <a:ext cx="8229600" cy="150350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a typeface="ＭＳ Ｐゴシック" charset="0"/>
                <a:cs typeface="ＭＳ Ｐゴシック" charset="0"/>
              </a:rPr>
              <a:t>Сессия </a:t>
            </a:r>
            <a:r>
              <a:rPr lang="en-US" sz="3600" b="1" dirty="0" smtClean="0">
                <a:ea typeface="ＭＳ Ｐゴシック" charset="0"/>
                <a:cs typeface="ＭＳ Ｐゴシック" charset="0"/>
              </a:rPr>
              <a:t>1.2.4 </a:t>
            </a:r>
            <a:r>
              <a:rPr lang="ru-RU" sz="3600" b="1" dirty="0" smtClean="0">
                <a:ea typeface="ＭＳ Ｐゴシック" charset="0"/>
                <a:cs typeface="ＭＳ Ｐゴシック" charset="0"/>
              </a:rPr>
              <a:t>Процессуальное право </a:t>
            </a:r>
            <a:br>
              <a:rPr lang="ru-RU" sz="3600" b="1" dirty="0" smtClean="0">
                <a:ea typeface="ＭＳ Ｐゴシック" charset="0"/>
                <a:cs typeface="ＭＳ Ｐゴシック" charset="0"/>
              </a:rPr>
            </a:br>
            <a:r>
              <a:rPr lang="ru-RU" sz="3600" b="1" dirty="0" smtClean="0">
                <a:ea typeface="ＭＳ Ｐゴシック" charset="0"/>
                <a:cs typeface="ＭＳ Ｐゴシック" charset="0"/>
              </a:rPr>
              <a:t>и следственные меры в национальном законодательстве – задачи сессии</a:t>
            </a:r>
            <a:endParaRPr lang="en-US" sz="3600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75260" y="2574573"/>
            <a:ext cx="8229600" cy="30850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charset="0"/>
              <a:buNone/>
            </a:pPr>
            <a:endParaRPr lang="en-GB" sz="2700" b="1" dirty="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ru-RU" sz="2700" b="1" dirty="0" smtClean="0"/>
              <a:t>К концу данной сессии участники должны быть способны</a:t>
            </a:r>
            <a:r>
              <a:rPr lang="en-GB" sz="2700" b="1" dirty="0" smtClean="0"/>
              <a:t>:</a:t>
            </a:r>
          </a:p>
          <a:p>
            <a:pPr>
              <a:lnSpc>
                <a:spcPct val="80000"/>
              </a:lnSpc>
            </a:pPr>
            <a:endParaRPr lang="en-GB" sz="2700" b="1" dirty="0" smtClean="0"/>
          </a:p>
          <a:p>
            <a:pPr>
              <a:lnSpc>
                <a:spcPct val="80000"/>
              </a:lnSpc>
            </a:pPr>
            <a:r>
              <a:rPr lang="ru-RU" sz="2700" b="1" dirty="0" smtClean="0"/>
              <a:t>Разъяснить процессуальные положения Будапештской конвенции</a:t>
            </a:r>
            <a:endParaRPr lang="en-GB" sz="2700" b="1" dirty="0" smtClean="0"/>
          </a:p>
          <a:p>
            <a:pPr>
              <a:lnSpc>
                <a:spcPct val="80000"/>
              </a:lnSpc>
            </a:pPr>
            <a:r>
              <a:rPr lang="ru-RU" sz="2700" b="1" dirty="0" smtClean="0"/>
              <a:t>Разъяснить существующие процессуальные положения на основании национального законодательства</a:t>
            </a:r>
            <a:endParaRPr lang="en-GB" sz="2700" b="1" dirty="0" smtClean="0"/>
          </a:p>
          <a:p>
            <a:pPr>
              <a:lnSpc>
                <a:spcPct val="80000"/>
              </a:lnSpc>
            </a:pPr>
            <a:endParaRPr lang="en-GB" sz="2700" b="1" dirty="0" smtClean="0"/>
          </a:p>
        </p:txBody>
      </p:sp>
    </p:spTree>
    <p:extLst>
      <p:ext uri="{BB962C8B-B14F-4D97-AF65-F5344CB8AC3E}">
        <p14:creationId xmlns:p14="http://schemas.microsoft.com/office/powerpoint/2010/main" val="311628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842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Вопросы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ru-RU" b="1" dirty="0" smtClean="0"/>
              <a:t>Повестка дня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129"/>
            <a:ext cx="8513422" cy="4311023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Темы на второй день</a:t>
            </a:r>
            <a:endParaRPr lang="en-US" b="1" dirty="0"/>
          </a:p>
          <a:p>
            <a:pPr lvl="2"/>
            <a:r>
              <a:rPr lang="ru-RU" sz="3000" dirty="0" smtClean="0"/>
              <a:t>Обзор дня</a:t>
            </a:r>
            <a:endParaRPr lang="en-US" sz="3000" dirty="0"/>
          </a:p>
          <a:p>
            <a:pPr lvl="2"/>
            <a:r>
              <a:rPr lang="ru-RU" sz="3000" dirty="0" smtClean="0"/>
              <a:t>Введение в технологию – часть 2</a:t>
            </a:r>
            <a:endParaRPr lang="en-US" sz="3000" dirty="0"/>
          </a:p>
          <a:p>
            <a:pPr lvl="2"/>
            <a:r>
              <a:rPr lang="ru-RU" sz="3000" dirty="0" smtClean="0"/>
              <a:t>Киберпреступность как уголовное преступление в национальном законодательстве</a:t>
            </a:r>
            <a:endParaRPr lang="en-US" sz="3000" dirty="0"/>
          </a:p>
          <a:p>
            <a:pPr lvl="2"/>
            <a:r>
              <a:rPr lang="ru-RU" sz="3000" dirty="0" smtClean="0"/>
              <a:t>Процессуальное право и следственные меры в национальном законодательстве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К концу занятия слушатели должны иметь возможность </a:t>
            </a:r>
            <a:r>
              <a:rPr lang="en-GB" sz="2800" dirty="0" smtClean="0"/>
              <a:t>:</a:t>
            </a:r>
            <a:endParaRPr lang="en-GB" sz="2800" dirty="0"/>
          </a:p>
          <a:p>
            <a:pPr lvl="0"/>
            <a:r>
              <a:rPr lang="ru-RU" sz="2800" dirty="0" smtClean="0"/>
              <a:t>Определять те области работы за предыдущие дни, которые они поняли</a:t>
            </a:r>
            <a:endParaRPr lang="en-GB" sz="2800" dirty="0" smtClean="0"/>
          </a:p>
          <a:p>
            <a:pPr lvl="0"/>
            <a:r>
              <a:rPr lang="ru-RU" sz="2800" dirty="0" smtClean="0"/>
              <a:t>Определять те области, где им необходимо ознакомиться с материалами, для того чтобы их знания соответствовали требуемому уровню</a:t>
            </a:r>
            <a:endParaRPr lang="en-GB" sz="28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ru-RU" b="1" dirty="0" smtClean="0"/>
              <a:t>Задачи сессии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300"/>
          </a:xfrm>
        </p:spPr>
        <p:txBody>
          <a:bodyPr/>
          <a:lstStyle/>
          <a:p>
            <a:r>
              <a:rPr lang="ru-RU" b="1" dirty="0" smtClean="0"/>
              <a:t>Расписание курса</a:t>
            </a:r>
            <a:endParaRPr lang="en-US" b="1" dirty="0"/>
          </a:p>
        </p:txBody>
      </p:sp>
      <p:graphicFrame>
        <p:nvGraphicFramePr>
          <p:cNvPr id="3" name="Объект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3983250"/>
              </p:ext>
            </p:extLst>
          </p:nvPr>
        </p:nvGraphicFramePr>
        <p:xfrm>
          <a:off x="574675" y="1347788"/>
          <a:ext cx="7985125" cy="4773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Документ" r:id="rId4" imgW="5877276" imgH="3513108" progId="Word.Document.12">
                  <p:embed/>
                </p:oleObj>
              </mc:Choice>
              <mc:Fallback>
                <p:oleObj name="Документ" r:id="rId4" imgW="5877276" imgH="3513108" progId="Word.Document.12">
                  <p:embed/>
                  <p:pic>
                    <p:nvPicPr>
                      <p:cNvPr id="0" name="Picture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75" y="1347788"/>
                        <a:ext cx="7985125" cy="4773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 </a:t>
            </a:r>
            <a:r>
              <a:rPr lang="en-US" sz="3600" b="1" dirty="0" smtClean="0"/>
              <a:t>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Технологии Повестка дня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3493"/>
            <a:ext cx="8513422" cy="5494507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ru-RU" sz="2800" b="1" dirty="0" smtClean="0"/>
              <a:t>Часть 1</a:t>
            </a:r>
            <a:r>
              <a:rPr lang="en-US" sz="2800" b="1" dirty="0" smtClean="0"/>
              <a:t> – </a:t>
            </a:r>
            <a:r>
              <a:rPr lang="ru-RU" sz="2800" b="1" dirty="0" smtClean="0"/>
              <a:t>Как преступники используют технологии</a:t>
            </a:r>
            <a:endParaRPr lang="en-US" sz="2800" b="1" dirty="0" smtClean="0"/>
          </a:p>
          <a:p>
            <a:pPr>
              <a:buFont typeface="Arial"/>
              <a:buChar char="•"/>
            </a:pPr>
            <a:r>
              <a:rPr lang="ru-RU" sz="2800" b="1" dirty="0" smtClean="0"/>
              <a:t>Часть 2</a:t>
            </a:r>
            <a:r>
              <a:rPr lang="en-US" sz="2800" b="1" dirty="0" smtClean="0"/>
              <a:t> – </a:t>
            </a:r>
            <a:r>
              <a:rPr lang="ru-RU" sz="2800" b="1" dirty="0" smtClean="0"/>
              <a:t>Как работают компьютеры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Компонеты компьютера</a:t>
            </a:r>
            <a:endParaRPr lang="en-US" sz="1800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Хранение данных</a:t>
            </a:r>
            <a:endParaRPr lang="en-US" sz="1800" dirty="0" smtClean="0"/>
          </a:p>
          <a:p>
            <a:pPr lvl="2">
              <a:buFont typeface="Arial"/>
              <a:buChar char="•"/>
            </a:pPr>
            <a:r>
              <a:rPr lang="ru-RU" sz="1800" dirty="0" smtClean="0"/>
              <a:t>Цифровые устройства</a:t>
            </a:r>
            <a:endParaRPr lang="en-US" sz="1800" dirty="0" smtClean="0"/>
          </a:p>
          <a:p>
            <a:pPr>
              <a:buFont typeface="Arial"/>
              <a:buChar char="•"/>
            </a:pPr>
            <a:r>
              <a:rPr lang="ru-RU" sz="2800" b="1" dirty="0" smtClean="0"/>
              <a:t>Часть 3</a:t>
            </a:r>
            <a:r>
              <a:rPr lang="en-US" sz="2800" b="1" dirty="0" smtClean="0"/>
              <a:t> – </a:t>
            </a:r>
            <a:r>
              <a:rPr lang="ru-RU" sz="2800" b="1" dirty="0" smtClean="0"/>
              <a:t>Как работает Интернет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Основы Интернета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Интернет</a:t>
            </a:r>
            <a:r>
              <a:rPr lang="en-US" sz="2000" dirty="0" smtClean="0"/>
              <a:t> – </a:t>
            </a:r>
            <a:r>
              <a:rPr lang="ru-RU" sz="2000" dirty="0" smtClean="0"/>
              <a:t>как он работает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ru-RU" sz="2800" b="1" dirty="0" smtClean="0"/>
              <a:t>Часть 4</a:t>
            </a:r>
            <a:r>
              <a:rPr lang="en-US" sz="2800" b="1" dirty="0" smtClean="0"/>
              <a:t> – </a:t>
            </a:r>
            <a:r>
              <a:rPr lang="ru-RU" sz="2800" b="1" dirty="0" smtClean="0"/>
              <a:t>Интернет услуги</a:t>
            </a:r>
            <a:endParaRPr lang="en-US" sz="2800" b="1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Всемирная паутина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Доменные имена и адреса </a:t>
            </a:r>
            <a:r>
              <a:rPr lang="en-US" sz="2000" dirty="0" smtClean="0"/>
              <a:t>IP </a:t>
            </a:r>
            <a:endParaRPr lang="ru-RU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Следы</a:t>
            </a:r>
            <a:endParaRPr lang="en-US" sz="2000" dirty="0" smtClean="0"/>
          </a:p>
          <a:p>
            <a:pPr lvl="2">
              <a:buFont typeface="Arial"/>
              <a:buChar char="•"/>
            </a:pPr>
            <a:r>
              <a:rPr lang="ru-RU" sz="2000" dirty="0" smtClean="0"/>
              <a:t>Электронная почта</a:t>
            </a:r>
            <a:endParaRPr lang="en-US" sz="2000" dirty="0" smtClean="0"/>
          </a:p>
          <a:p>
            <a:pPr lvl="2">
              <a:buFont typeface="Arial"/>
              <a:buChar char="•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473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 </a:t>
            </a:r>
            <a:r>
              <a:rPr lang="en-US" sz="3600" b="1" dirty="0" smtClean="0"/>
              <a:t>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Технологии Повестка дня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0122"/>
            <a:ext cx="8513422" cy="4726228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ru-RU" sz="2800" b="1" dirty="0" smtClean="0"/>
              <a:t>Часть 5</a:t>
            </a:r>
            <a:r>
              <a:rPr lang="en-US" sz="2800" b="1" dirty="0" smtClean="0"/>
              <a:t> – </a:t>
            </a:r>
            <a:r>
              <a:rPr lang="ru-RU" sz="2800" b="1" dirty="0" smtClean="0"/>
              <a:t>Другие соответствующие приложения в Интернете</a:t>
            </a:r>
            <a:endParaRPr lang="en-US" sz="2800" b="1" dirty="0" smtClean="0"/>
          </a:p>
          <a:p>
            <a:pPr lvl="2"/>
            <a:r>
              <a:rPr lang="ru-RU" sz="2054" dirty="0" smtClean="0"/>
              <a:t>Хранение данных онлайн</a:t>
            </a:r>
            <a:endParaRPr lang="en-US" sz="2054" dirty="0" smtClean="0"/>
          </a:p>
          <a:p>
            <a:pPr lvl="2"/>
            <a:r>
              <a:rPr lang="ru-RU" sz="2054" dirty="0" smtClean="0"/>
              <a:t>«Мертвый почтовый» ящик</a:t>
            </a:r>
            <a:endParaRPr lang="en-US" sz="2054" dirty="0" smtClean="0"/>
          </a:p>
          <a:p>
            <a:pPr lvl="2"/>
            <a:r>
              <a:rPr lang="ru-RU" sz="2054" dirty="0" smtClean="0"/>
              <a:t>Новостные группы</a:t>
            </a:r>
            <a:endParaRPr lang="en-US" sz="2054" dirty="0" smtClean="0"/>
          </a:p>
          <a:p>
            <a:pPr lvl="2"/>
            <a:r>
              <a:rPr lang="ru-RU" sz="2054" dirty="0" smtClean="0"/>
              <a:t>Социальные сети</a:t>
            </a:r>
            <a:endParaRPr lang="en-US" sz="2054" dirty="0" smtClean="0"/>
          </a:p>
          <a:p>
            <a:pPr lvl="2"/>
            <a:r>
              <a:rPr lang="ru-RU" sz="2054" dirty="0" smtClean="0"/>
              <a:t>Игры онлайн</a:t>
            </a:r>
            <a:endParaRPr lang="en-US" sz="2054" dirty="0" smtClean="0"/>
          </a:p>
          <a:p>
            <a:pPr lvl="2"/>
            <a:r>
              <a:rPr lang="ru-RU" sz="2054" dirty="0" smtClean="0"/>
              <a:t>Анонимность в Интернете</a:t>
            </a:r>
            <a:endParaRPr lang="en-US" sz="2054" dirty="0" smtClean="0"/>
          </a:p>
          <a:p>
            <a:pPr lvl="3">
              <a:buFont typeface="Arial"/>
              <a:buChar char="•"/>
            </a:pPr>
            <a:r>
              <a:rPr lang="en-US" sz="2054" dirty="0" smtClean="0"/>
              <a:t>WWW</a:t>
            </a:r>
          </a:p>
          <a:p>
            <a:pPr lvl="3">
              <a:buFont typeface="Arial"/>
              <a:buChar char="•"/>
            </a:pPr>
            <a:r>
              <a:rPr lang="ru-RU" sz="2054" dirty="0" smtClean="0"/>
              <a:t>Электронная почта</a:t>
            </a:r>
            <a:endParaRPr lang="en-US" sz="2054" dirty="0" smtClean="0"/>
          </a:p>
          <a:p>
            <a:r>
              <a:rPr lang="ru-RU" sz="2854" b="1" dirty="0" smtClean="0"/>
              <a:t>Часть пять </a:t>
            </a:r>
            <a:r>
              <a:rPr lang="en-US" sz="2854" b="1" dirty="0" smtClean="0"/>
              <a:t>– </a:t>
            </a:r>
            <a:r>
              <a:rPr lang="ru-RU" sz="2854" b="1" dirty="0" smtClean="0"/>
              <a:t>Преступления в Интернете</a:t>
            </a:r>
            <a:endParaRPr lang="en-US" sz="2854" b="1" dirty="0" smtClean="0"/>
          </a:p>
          <a:p>
            <a:r>
              <a:rPr lang="ru-RU" sz="2811" b="1" dirty="0" smtClean="0"/>
              <a:t>Часть шесть – Резюме</a:t>
            </a:r>
            <a:endParaRPr lang="en-US" sz="2811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8791"/>
            <a:ext cx="8512512" cy="489176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353" dirty="0" smtClean="0"/>
              <a:t>В конце сессии участники должны будут способны</a:t>
            </a:r>
            <a:r>
              <a:rPr lang="en-US" sz="2353" dirty="0" smtClean="0"/>
              <a:t>:</a:t>
            </a:r>
          </a:p>
          <a:p>
            <a:pPr>
              <a:buFont typeface="Arial"/>
              <a:buChar char="•"/>
            </a:pPr>
            <a:r>
              <a:rPr lang="ru-RU" sz="2353" dirty="0" smtClean="0"/>
              <a:t>Разъяснить различное влияние технологий на преступность</a:t>
            </a:r>
            <a:endParaRPr lang="en-US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Перечислить основные части компьютерной системы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Определить разные типы устройств для хранения данных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Проанализировать последствия для уголовного правосудия экспоненциальной способности хранения данных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Определить различные операционные системы компьютера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Объяснить основы того, как функционируют сети</a:t>
            </a:r>
            <a:endParaRPr lang="en-US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Описать функции Интернета</a:t>
            </a:r>
            <a:endParaRPr lang="en-US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Определить по крайней мере 5 основных приложений к Интернету</a:t>
            </a:r>
            <a:endParaRPr lang="en-US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Объяснить, как развивался Интернет с самого начала и до сегодняшнего дня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Провести различие между разными приложениями в Интернете</a:t>
            </a:r>
            <a:endParaRPr lang="en-GB" sz="2353" dirty="0" smtClean="0"/>
          </a:p>
          <a:p>
            <a:pPr>
              <a:buFont typeface="Arial"/>
              <a:buChar char="•"/>
            </a:pPr>
            <a:r>
              <a:rPr lang="ru-RU" sz="2353" dirty="0" smtClean="0"/>
              <a:t>Определить то, как преступники используют разные приложения к Интернету</a:t>
            </a:r>
            <a:endParaRPr lang="en-GB" sz="2353" dirty="0" smtClean="0"/>
          </a:p>
          <a:p>
            <a:pPr>
              <a:buFont typeface="Arial"/>
              <a:buChar char="•"/>
            </a:pPr>
            <a:endParaRPr lang="en-US" sz="2600" dirty="0" smtClean="0"/>
          </a:p>
          <a:p>
            <a:pPr>
              <a:buFont typeface="Arial"/>
              <a:buChar char="•"/>
            </a:pPr>
            <a:endParaRPr lang="en-US" sz="2600" dirty="0" smtClean="0"/>
          </a:p>
          <a:p>
            <a:pPr>
              <a:buFont typeface="Arial"/>
              <a:buChar char="•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Сессии</a:t>
            </a:r>
            <a:r>
              <a:rPr lang="en-US" sz="3600" b="1" dirty="0" smtClean="0"/>
              <a:t> 1.1.3, 1.2.2 </a:t>
            </a:r>
            <a:r>
              <a:rPr lang="ru-RU" sz="3600" b="1" dirty="0" smtClean="0"/>
              <a:t>и</a:t>
            </a:r>
            <a:r>
              <a:rPr lang="en-US" sz="3600" b="1" dirty="0" smtClean="0"/>
              <a:t> 1.2.5 </a:t>
            </a:r>
            <a:r>
              <a:rPr lang="ru-RU" sz="3600" b="1" dirty="0" smtClean="0"/>
              <a:t>Технологии</a:t>
            </a:r>
            <a:r>
              <a:rPr lang="en-US" sz="3600" b="1" dirty="0" smtClean="0"/>
              <a:t> </a:t>
            </a:r>
            <a:r>
              <a:rPr lang="ru-RU" sz="3600" b="1" dirty="0" smtClean="0"/>
              <a:t>Задачи сессии</a:t>
            </a:r>
            <a:endParaRPr lang="en-US" sz="3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6858-EB0B-D04D-B23C-7A827FD60C9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457200" y="293298"/>
            <a:ext cx="8229600" cy="182017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</a:rPr>
              <a:t>Сессия </a:t>
            </a:r>
            <a:r>
              <a:rPr lang="en-US" sz="3600" b="1" dirty="0" smtClean="0">
                <a:solidFill>
                  <a:srgbClr val="000000"/>
                </a:solidFill>
              </a:rPr>
              <a:t>1.2.3 </a:t>
            </a:r>
            <a:r>
              <a:rPr lang="ru-RU" sz="3600" b="1" dirty="0" smtClean="0">
                <a:solidFill>
                  <a:srgbClr val="000000"/>
                </a:solidFill>
              </a:rPr>
              <a:t>Киберпреступность </a:t>
            </a:r>
            <a:br>
              <a:rPr lang="ru-RU" sz="3600" b="1" dirty="0" smtClean="0">
                <a:solidFill>
                  <a:srgbClr val="000000"/>
                </a:solidFill>
              </a:rPr>
            </a:br>
            <a:r>
              <a:rPr lang="ru-RU" sz="3600" b="1" dirty="0" smtClean="0">
                <a:solidFill>
                  <a:srgbClr val="000000"/>
                </a:solidFill>
              </a:rPr>
              <a:t>как уголовное преступление </a:t>
            </a:r>
            <a:br>
              <a:rPr lang="ru-RU" sz="3600" b="1" dirty="0" smtClean="0">
                <a:solidFill>
                  <a:srgbClr val="000000"/>
                </a:solidFill>
              </a:rPr>
            </a:br>
            <a:r>
              <a:rPr lang="ru-RU" sz="3600" b="1" dirty="0" smtClean="0">
                <a:solidFill>
                  <a:srgbClr val="000000"/>
                </a:solidFill>
              </a:rPr>
              <a:t>в национальном законодательстве</a:t>
            </a:r>
            <a:r>
              <a:rPr lang="en-US" sz="3600" b="1" dirty="0" smtClean="0">
                <a:solidFill>
                  <a:srgbClr val="000000"/>
                </a:solidFill>
              </a:rPr>
              <a:t/>
            </a:r>
            <a:br>
              <a:rPr lang="en-US" sz="3600" b="1" dirty="0" smtClean="0">
                <a:solidFill>
                  <a:srgbClr val="000000"/>
                </a:solidFill>
              </a:rPr>
            </a:br>
            <a:r>
              <a:rPr lang="ru-RU" sz="3600" b="1" dirty="0" smtClean="0">
                <a:solidFill>
                  <a:srgbClr val="000000"/>
                </a:solidFill>
              </a:rPr>
              <a:t>Повестка дня</a:t>
            </a:r>
            <a:endParaRPr lang="en-US" sz="3600" b="1" dirty="0">
              <a:solidFill>
                <a:srgbClr val="00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4047" y="2369023"/>
            <a:ext cx="8513763" cy="370422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ru-RU" sz="2600" b="1" dirty="0" smtClean="0">
                <a:solidFill>
                  <a:srgbClr val="000000"/>
                </a:solidFill>
                <a:latin typeface="Calibri" charset="0"/>
              </a:rPr>
              <a:t>Часть один</a:t>
            </a:r>
            <a:r>
              <a:rPr lang="en-US" sz="2600" b="1" dirty="0" smtClean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sz="2600" b="1" dirty="0" smtClean="0">
                <a:solidFill>
                  <a:srgbClr val="000000"/>
                </a:solidFill>
                <a:latin typeface="Calibri" charset="0"/>
              </a:rPr>
            </a:br>
            <a:r>
              <a:rPr lang="ru-RU" sz="2600" dirty="0" smtClean="0">
                <a:solidFill>
                  <a:srgbClr val="000000"/>
                </a:solidFill>
                <a:latin typeface="Calibri" charset="0"/>
              </a:rPr>
              <a:t>Будапештская конвенция о киберпреступности – субстантивное уголовное право</a:t>
            </a:r>
            <a:endParaRPr lang="en-US" sz="2600" dirty="0" smtClean="0">
              <a:solidFill>
                <a:srgbClr val="000000"/>
              </a:solidFill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solidFill>
                  <a:srgbClr val="000000"/>
                </a:solidFill>
                <a:latin typeface="Calibri" charset="0"/>
              </a:rPr>
              <a:t>Часть два</a:t>
            </a:r>
            <a:r>
              <a:rPr lang="en-US" sz="2600" dirty="0" smtClean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sz="2600" dirty="0" smtClean="0">
                <a:solidFill>
                  <a:srgbClr val="000000"/>
                </a:solidFill>
                <a:latin typeface="Calibri" charset="0"/>
              </a:rPr>
            </a:br>
            <a:r>
              <a:rPr lang="ru-RU" sz="2600" dirty="0" smtClean="0">
                <a:solidFill>
                  <a:srgbClr val="000000"/>
                </a:solidFill>
                <a:latin typeface="Calibri" charset="0"/>
              </a:rPr>
              <a:t>Национальное субстантивное уголовное право</a:t>
            </a:r>
            <a:endParaRPr lang="en-US" sz="2600" dirty="0" smtClean="0">
              <a:solidFill>
                <a:srgbClr val="000000"/>
              </a:solidFill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solidFill>
                  <a:srgbClr val="000000"/>
                </a:solidFill>
                <a:latin typeface="Calibri" charset="0"/>
              </a:rPr>
              <a:t>Часть три</a:t>
            </a:r>
            <a:r>
              <a:rPr lang="en-US" sz="2600" dirty="0" smtClean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sz="2600" dirty="0" smtClean="0">
                <a:solidFill>
                  <a:srgbClr val="000000"/>
                </a:solidFill>
                <a:latin typeface="Calibri" charset="0"/>
              </a:rPr>
            </a:br>
            <a:r>
              <a:rPr lang="ru-RU" sz="2600" dirty="0" smtClean="0">
                <a:solidFill>
                  <a:srgbClr val="000000"/>
                </a:solidFill>
                <a:latin typeface="Calibri" charset="0"/>
              </a:rPr>
              <a:t>Исследование ситуационных примеров</a:t>
            </a:r>
            <a:endParaRPr lang="en-US" sz="2600" dirty="0" smtClean="0">
              <a:solidFill>
                <a:srgbClr val="000000"/>
              </a:solidFill>
              <a:latin typeface="Calibri" charset="0"/>
            </a:endParaRPr>
          </a:p>
          <a:p>
            <a:pPr>
              <a:lnSpc>
                <a:spcPct val="90000"/>
              </a:lnSpc>
            </a:pPr>
            <a:r>
              <a:rPr lang="ru-RU" sz="2600" b="1" dirty="0" smtClean="0">
                <a:solidFill>
                  <a:srgbClr val="000000"/>
                </a:solidFill>
                <a:latin typeface="Calibri" charset="0"/>
              </a:rPr>
              <a:t>Часть четыре </a:t>
            </a:r>
            <a:r>
              <a:rPr lang="en-US" sz="2600" dirty="0" smtClean="0">
                <a:solidFill>
                  <a:srgbClr val="000000"/>
                </a:solidFill>
                <a:latin typeface="Calibri" charset="0"/>
              </a:rPr>
              <a:t/>
            </a:r>
            <a:br>
              <a:rPr lang="en-US" sz="2600" dirty="0" smtClean="0">
                <a:solidFill>
                  <a:srgbClr val="000000"/>
                </a:solidFill>
                <a:latin typeface="Calibri" charset="0"/>
              </a:rPr>
            </a:br>
            <a:r>
              <a:rPr lang="ru-RU" sz="2600" dirty="0" smtClean="0">
                <a:solidFill>
                  <a:srgbClr val="000000"/>
                </a:solidFill>
                <a:latin typeface="Calibri" charset="0"/>
              </a:rPr>
              <a:t>Резюме</a:t>
            </a:r>
            <a:endParaRPr lang="pt-PT" sz="260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53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1"/>
          <p:cNvSpPr>
            <a:spLocks noGrp="1"/>
          </p:cNvSpPr>
          <p:nvPr>
            <p:ph type="title" idx="4294967295"/>
          </p:nvPr>
        </p:nvSpPr>
        <p:spPr>
          <a:xfrm>
            <a:off x="457200" y="807625"/>
            <a:ext cx="8229600" cy="7731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</a:rPr>
              <a:t>Сессия </a:t>
            </a:r>
            <a:r>
              <a:rPr lang="en-US" sz="3600" b="1" dirty="0" smtClean="0">
                <a:solidFill>
                  <a:srgbClr val="000000"/>
                </a:solidFill>
              </a:rPr>
              <a:t>1.2.3 </a:t>
            </a:r>
            <a:r>
              <a:rPr lang="ru-RU" sz="3600" b="1" dirty="0" smtClean="0">
                <a:solidFill>
                  <a:srgbClr val="000000"/>
                </a:solidFill>
              </a:rPr>
              <a:t>Киберпреступность </a:t>
            </a:r>
            <a:br>
              <a:rPr lang="ru-RU" sz="3600" b="1" dirty="0" smtClean="0">
                <a:solidFill>
                  <a:srgbClr val="000000"/>
                </a:solidFill>
              </a:rPr>
            </a:br>
            <a:r>
              <a:rPr lang="ru-RU" sz="3600" b="1" dirty="0" smtClean="0">
                <a:solidFill>
                  <a:srgbClr val="000000"/>
                </a:solidFill>
              </a:rPr>
              <a:t>как уголовное преступление </a:t>
            </a:r>
            <a:br>
              <a:rPr lang="ru-RU" sz="3600" b="1" dirty="0" smtClean="0">
                <a:solidFill>
                  <a:srgbClr val="000000"/>
                </a:solidFill>
              </a:rPr>
            </a:br>
            <a:r>
              <a:rPr lang="ru-RU" sz="3600" b="1" dirty="0" smtClean="0">
                <a:solidFill>
                  <a:srgbClr val="000000"/>
                </a:solidFill>
              </a:rPr>
              <a:t>в национальном законодательстве Задачи сессии</a:t>
            </a: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2510287"/>
            <a:ext cx="8512175" cy="4228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  <a:latin typeface="+mj-lt"/>
                <a:ea typeface="MS PGothic" charset="0"/>
                <a:cs typeface="MS PGothic" charset="0"/>
              </a:rPr>
              <a:t>В конце сессии участники должны иметь возможность</a:t>
            </a:r>
            <a:r>
              <a:rPr lang="en-GB" sz="2000" dirty="0" smtClean="0">
                <a:solidFill>
                  <a:srgbClr val="000000"/>
                </a:solidFill>
                <a:latin typeface="+mj-lt"/>
                <a:ea typeface="MS PGothic" charset="0"/>
                <a:cs typeface="MS PGothic" charset="0"/>
              </a:rPr>
              <a:t>:</a:t>
            </a:r>
            <a:endParaRPr lang="pt-PT" sz="2000" dirty="0" smtClean="0">
              <a:solidFill>
                <a:srgbClr val="000000"/>
              </a:solidFill>
              <a:latin typeface="+mj-lt"/>
              <a:ea typeface="MS PGothic" charset="0"/>
              <a:cs typeface="MS PGothic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rgbClr val="000000"/>
                </a:solidFill>
                <a:latin typeface="+mj-lt"/>
                <a:ea typeface="MS PGothic" charset="0"/>
                <a:cs typeface="MS PGothic" charset="0"/>
              </a:rPr>
              <a:t>Перечислить субстантивные положения уголовного права и определить некоторые ключевые факторы, используемые для описания преступлений, основываясь на Будапештской конвенции</a:t>
            </a:r>
            <a:endParaRPr lang="en-GB" sz="2000" dirty="0" smtClean="0">
              <a:solidFill>
                <a:srgbClr val="000000"/>
              </a:solidFill>
              <a:latin typeface="+mj-lt"/>
              <a:ea typeface="MS PGothic" charset="0"/>
              <a:cs typeface="MS PGothic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rgbClr val="000000"/>
                </a:solidFill>
                <a:latin typeface="+mj-lt"/>
              </a:rPr>
              <a:t>Перечислить положения субстантивного уголовного права и определить некоторые ключевые факторы, используемые для описания преступлений, основываясь на существующем национальном законодательстве</a:t>
            </a:r>
            <a:endParaRPr lang="en-GB" sz="2000" dirty="0" smtClean="0">
              <a:solidFill>
                <a:srgbClr val="000000"/>
              </a:solidFill>
              <a:latin typeface="+mj-lt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rgbClr val="000000"/>
                </a:solidFill>
                <a:latin typeface="+mj-lt"/>
                <a:ea typeface="MS PGothic" charset="0"/>
                <a:cs typeface="MS PGothic" charset="0"/>
              </a:rPr>
              <a:t>Проанализировать потребности и преимущества гармонизации между национальным законодательством и международными инструментами, в частности, Будапештской конвенцией</a:t>
            </a:r>
            <a:endParaRPr lang="en-GB" sz="2000" dirty="0" smtClean="0">
              <a:solidFill>
                <a:srgbClr val="000000"/>
              </a:solidFill>
              <a:latin typeface="+mj-lt"/>
              <a:ea typeface="MS PGothic" charset="0"/>
              <a:cs typeface="MS PGothic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000" dirty="0" smtClean="0">
                <a:solidFill>
                  <a:srgbClr val="000000"/>
                </a:solidFill>
                <a:latin typeface="+mj-lt"/>
              </a:rPr>
              <a:t>Определить соответствующие положения субстантивного права, исходя из обсуждений ситуационного анализа</a:t>
            </a:r>
            <a:endParaRPr lang="en-GB" sz="2000" dirty="0" smtClean="0">
              <a:solidFill>
                <a:srgbClr val="000000"/>
              </a:solidFill>
              <a:latin typeface="+mj-lt"/>
            </a:endParaRPr>
          </a:p>
          <a:p>
            <a:pPr marL="0" indent="0">
              <a:spcBef>
                <a:spcPct val="20000"/>
              </a:spcBef>
              <a:defRPr/>
            </a:pPr>
            <a:endParaRPr lang="en-US" sz="2200" dirty="0" smtClean="0">
              <a:solidFill>
                <a:srgbClr val="000000"/>
              </a:solidFill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3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Microsoft Office PowerPoint</Application>
  <PresentationFormat>On-screen Show (4:3)</PresentationFormat>
  <Paragraphs>87</Paragraphs>
  <Slides>12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Документ</vt:lpstr>
      <vt:lpstr>Вводный учебный курс  для судей и прокуроров</vt:lpstr>
      <vt:lpstr>Повестка дня</vt:lpstr>
      <vt:lpstr>Задачи сессии</vt:lpstr>
      <vt:lpstr>Расписание курса</vt:lpstr>
      <vt:lpstr>Сессии 1.1.3, 1.2.2 и 1.2.5 Технологии Повестка дня</vt:lpstr>
      <vt:lpstr>Сессии 1.1.3, 1.2.2 и 1.2.5 Технологии Повестка дня</vt:lpstr>
      <vt:lpstr>Сессии 1.1.3, 1.2.2 и 1.2.5 Технологии Задачи сессии</vt:lpstr>
      <vt:lpstr>Сессия 1.2.3 Киберпреступность  как уголовное преступление  в национальном законодательстве Повестка дня</vt:lpstr>
      <vt:lpstr>Сессия 1.2.3 Киберпреступность  как уголовное преступление  в национальном законодательстве Задачи сессии</vt:lpstr>
      <vt:lpstr>Сессия 1.2.4 Следственные меры  в национальном законодательстве – повестка дня</vt:lpstr>
      <vt:lpstr>Сессия 1.2.4 Процессуальное право  и следственные меры в национальном законодательстве – задачи сессии</vt:lpstr>
      <vt:lpstr>PowerPoint Presentation</vt:lpstr>
    </vt:vector>
  </TitlesOfParts>
  <Company>Technology Risk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LIPARA Ramona</cp:lastModifiedBy>
  <cp:revision>33</cp:revision>
  <dcterms:created xsi:type="dcterms:W3CDTF">2012-01-30T11:04:42Z</dcterms:created>
  <dcterms:modified xsi:type="dcterms:W3CDTF">2014-11-10T19:32:07Z</dcterms:modified>
</cp:coreProperties>
</file>